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74"/>
    <p:restoredTop sz="94648"/>
  </p:normalViewPr>
  <p:slideViewPr>
    <p:cSldViewPr snapToGrid="0" snapToObjects="1">
      <p:cViewPr>
        <p:scale>
          <a:sx n="100" d="100"/>
          <a:sy n="100" d="100"/>
        </p:scale>
        <p:origin x="101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64FB2-1BF5-0142-89C1-8BA8BDB6232D}" type="datetimeFigureOut">
              <a:rPr lang="en-US" smtClean="0"/>
              <a:t>7/1/19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838B13-5BAF-1944-9B84-7D29256D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88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38B13-5BAF-1944-9B84-7D29256D86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7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E3EF1-BF7C-9442-8E66-8EABD6FAF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4CCAC9-8489-B14A-A9AB-B39518C20F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1341E-BEB3-F845-9E58-2691CC2A2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0264-1368-E741-832E-8034A81109FB}" type="datetime1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78EE-8CF5-C942-ACBF-75B2BF693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7C49D-B896-034A-B980-8B4C1A5AE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01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468C6-FEBF-B647-B6B4-2A0F69FE8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E748F3-4E87-B24B-A513-48D9A7FD0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252E4-41CB-834D-A3C0-4D67B8E22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59934-5795-0148-AEB8-D2D418C36E1B}" type="datetime1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05A6D-05D4-D849-8717-597B8136F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8D9BF-7292-A543-B125-214DB872F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765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84B0FF-EDA6-EA41-80A4-0D4B86A71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B67C2-EEA4-D449-945B-9DDBDDFD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8F744-2560-A942-A3BB-254B7B524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D9DFD-7AE5-FA40-86F6-CF97D354E412}" type="datetime1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7B877-6301-0842-AFBC-884209555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771E3-C5E4-5148-A39F-B86FD907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05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A76EE-0564-A646-8E1E-654196FC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FBF3D-A226-AA41-9AE9-0957ED040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8F5AA-D1B6-B443-A9C0-D15049D94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FABC-7F0A-2E43-B738-24BC1F5CCC93}" type="datetime1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9A24-882E-7F41-8451-2C2325828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35112-E469-F94C-A2D2-71FF9B667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57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79CCA-5121-A041-B6B9-CCE16C75F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C4DDD-B4C5-684B-8F6D-AAEF8D28A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60AFB-88BA-F341-A4AA-7987D375A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05EFA-2E05-914E-B703-7F384FC998E0}" type="datetime1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BF62-7332-2249-BD26-BBB44E489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16E13-1941-2741-8B00-828CE8934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599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A76D-0C44-8E45-900F-EC29C7D45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406A3-A3E9-9D45-BEE9-8016064ACC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FB6F12-CF9B-4143-827E-42118467C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38315-1036-5D42-A6A8-C0CB910DA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C8C6A-43F7-FD43-AEE2-7A3F4B33BE5B}" type="datetime1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D80CA-F1F9-7F48-8F0B-D69B874FB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0AFC7-1CB5-AB41-8DBF-613F6FB93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28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2ADDB-5963-5548-877E-067B87562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E40FD-A91E-EC49-B5EA-19368EB65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EB6A44-342D-9A40-B2E9-80A0F6E8A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4E657E-0E8F-CB40-9F7B-482824ABF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FB3C9A-7248-F743-849A-94A022A876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ECFB88-7A07-5941-AE07-34ED903AB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1541-DB3A-0A4C-B326-59D2F57ABEC1}" type="datetime1">
              <a:rPr lang="en-US" smtClean="0"/>
              <a:t>7/1/19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982E18-1DF9-AB4D-BDE8-5BD2AFF5C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E852D9-1359-7A48-981B-7A9837C30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38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5810C-1BC7-974D-9131-CF0416B30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41D667-93F8-5F43-969B-229D21A53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AC3A-DD31-734D-AE32-175BE5FC869A}" type="datetime1">
              <a:rPr lang="en-US" smtClean="0"/>
              <a:t>7/1/19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554B5C-35D4-1347-9E61-3DDB688C5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7F7DA8-5B91-AD44-929B-19A5C01AC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999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4595FA-2190-8F46-A895-D7221C224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F42ED-3830-A340-8637-AE3AFA58190D}" type="datetime1">
              <a:rPr lang="en-US" smtClean="0"/>
              <a:t>7/1/19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34A4BC-A41C-A442-B835-939ECC26C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3180A4-ED8C-BD40-9F71-66F1F58EC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97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D8EAF-91AD-5948-98C0-80921BBE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C0141-A01C-FF4F-8A10-9B93D23E9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5572B6-2372-4A41-8432-7453350D0C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664020-DF62-AE4D-B8A2-319E89ACB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A9CF6-9117-B14A-86DF-3A15101F0E65}" type="datetime1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9FE9B-4897-C443-9A58-6CA8A5FCC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14221-2A23-3E40-8AB3-8B9C2689A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883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06562-FFD7-9C45-A510-8CE03F453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842966-2F28-CF4D-BA9C-79D4B569C1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8731E-1974-C642-84AF-ABBF328F56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8E8283-57F4-474D-BF8C-1DE3F8182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7B9BF-D02D-9A46-B973-215D6EED8604}" type="datetime1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72620A-DD60-CC46-A760-D8D9C22D1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903C4-FDEA-2147-AC49-783F10ABA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463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594C48-B23D-AD4E-8054-392F83143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D034C-8B59-B74A-B5EB-4A22B655C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9915C-2391-0C4C-9947-2D777599EB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18E39-9707-5C43-9F70-F0628F469C22}" type="datetime1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E87B3-3B05-5F43-AE14-F770E7E648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A21FD-D2CA-9347-90B5-2E389CE2F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97537-5B2E-D342-B276-40FD08F9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94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6CBE06-01DD-914B-A742-5742A94E7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7849" y="1125920"/>
            <a:ext cx="6289707" cy="38816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E4A084-600D-7F4F-A74A-8930285EC5C0}"/>
              </a:ext>
            </a:extLst>
          </p:cNvPr>
          <p:cNvSpPr txBox="1"/>
          <p:nvPr/>
        </p:nvSpPr>
        <p:spPr>
          <a:xfrm>
            <a:off x="1060361" y="257578"/>
            <a:ext cx="100712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Next Condensed Demi Bold" panose="020B0506020202020204" pitchFamily="34" charset="0"/>
              </a:rPr>
              <a:t>50% of products purchased come from 16% of members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F8BC3B-23CC-5844-B838-D99762C2B0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01" r="17398"/>
          <a:stretch/>
        </p:blipFill>
        <p:spPr>
          <a:xfrm>
            <a:off x="897052" y="1050736"/>
            <a:ext cx="4185635" cy="3967921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67F8A6B-E105-E94E-888D-16E86F211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1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ED46A0-FBC7-EA49-AF24-081C6DE85570}"/>
              </a:ext>
            </a:extLst>
          </p:cNvPr>
          <p:cNvSpPr txBox="1"/>
          <p:nvPr/>
        </p:nvSpPr>
        <p:spPr>
          <a:xfrm>
            <a:off x="897052" y="5139562"/>
            <a:ext cx="104567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venir Next Condensed Demi Bold" panose="020B0506020202020204" pitchFamily="34" charset="0"/>
              </a:rPr>
              <a:t>80-20 rule: “80% of sales come from 20% of clients”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latin typeface="Avenir Next Condensed Demi Bold" panose="020B0506020202020204" pitchFamily="34" charset="0"/>
              </a:rPr>
              <a:t>FabFitFun</a:t>
            </a:r>
            <a:r>
              <a:rPr lang="en-US" b="1" dirty="0">
                <a:latin typeface="Avenir Next Condensed Demi Bold" panose="020B0506020202020204" pitchFamily="34" charset="0"/>
              </a:rPr>
              <a:t> Flash Sale shows less extreme pattern – 80% of sales come from 46.6% of clients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venir Next Condensed Demi Bold" panose="020B0506020202020204" pitchFamily="34" charset="0"/>
              </a:rPr>
              <a:t>Ideally we want all members equally engaged in Flash Sale (money spent more accurate metric)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>
                <a:latin typeface="Avenir Next Condensed Demi Bold" panose="020B0506020202020204" pitchFamily="34" charset="0"/>
              </a:rPr>
              <a:t>Follow-up questions</a:t>
            </a:r>
            <a:r>
              <a:rPr lang="en-US" b="1" dirty="0">
                <a:latin typeface="Avenir Next Condensed Demi Bold" panose="020B0506020202020204" pitchFamily="34" charset="0"/>
              </a:rPr>
              <a:t>: What type of members buy many products? What type of members buy a single product? How much money are members spending?</a:t>
            </a:r>
          </a:p>
        </p:txBody>
      </p:sp>
    </p:spTree>
    <p:extLst>
      <p:ext uri="{BB962C8B-B14F-4D97-AF65-F5344CB8AC3E}">
        <p14:creationId xmlns:p14="http://schemas.microsoft.com/office/powerpoint/2010/main" val="2792681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77E3DE-33E7-EA45-A6CA-F1209FF8B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360" y="1962418"/>
            <a:ext cx="6171872" cy="38089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AC44C1-149C-E042-9DE0-C6C40642C092}"/>
              </a:ext>
            </a:extLst>
          </p:cNvPr>
          <p:cNvSpPr txBox="1"/>
          <p:nvPr/>
        </p:nvSpPr>
        <p:spPr>
          <a:xfrm>
            <a:off x="1300765" y="631065"/>
            <a:ext cx="100712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Next Condensed Demi Bold" panose="020B0506020202020204" pitchFamily="34" charset="0"/>
              </a:rPr>
              <a:t>Majority of members purchased 1 to 4 products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F86E0-17BF-E24D-949C-E0B85A6F1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5A1DBB0-6799-9041-B86A-50AE6F3AA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222037"/>
              </p:ext>
            </p:extLst>
          </p:nvPr>
        </p:nvGraphicFramePr>
        <p:xfrm>
          <a:off x="4469982" y="1962418"/>
          <a:ext cx="2889250" cy="1920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06550">
                  <a:extLst>
                    <a:ext uri="{9D8B030D-6E8A-4147-A177-3AD203B41FA5}">
                      <a16:colId xmlns:a16="http://schemas.microsoft.com/office/drawing/2014/main" val="1364616453"/>
                    </a:ext>
                  </a:extLst>
                </a:gridCol>
                <a:gridCol w="1282700">
                  <a:extLst>
                    <a:ext uri="{9D8B030D-6E8A-4147-A177-3AD203B41FA5}">
                      <a16:colId xmlns:a16="http://schemas.microsoft.com/office/drawing/2014/main" val="1393541846"/>
                    </a:ext>
                  </a:extLst>
                </a:gridCol>
              </a:tblGrid>
              <a:tr h="28786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# of products purchased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# of members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363949"/>
                  </a:ext>
                </a:extLst>
              </a:tr>
              <a:tr h="28786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633574"/>
                  </a:ext>
                </a:extLst>
              </a:tr>
              <a:tr h="28786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7179760"/>
                  </a:ext>
                </a:extLst>
              </a:tr>
              <a:tr h="287867">
                <a:tc>
                  <a:txBody>
                    <a:bodyPr/>
                    <a:lstStyle/>
                    <a:p>
                      <a:pPr algn="ctr"/>
                      <a:r>
                        <a:rPr lang="en-US" sz="1600" b="1"/>
                        <a:t>3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9157176"/>
                  </a:ext>
                </a:extLst>
              </a:tr>
              <a:tr h="28786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4364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B044EE2-3355-484C-BE21-782A93B1C1AE}"/>
              </a:ext>
            </a:extLst>
          </p:cNvPr>
          <p:cNvSpPr txBox="1"/>
          <p:nvPr/>
        </p:nvSpPr>
        <p:spPr>
          <a:xfrm>
            <a:off x="7359232" y="1962418"/>
            <a:ext cx="452796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Cannot determine if members purchase more cheaper items or fewer expensive items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>
                <a:latin typeface="Avenir Next Condensed Demi Bold" panose="020B0506020202020204" pitchFamily="34" charset="0"/>
              </a:rPr>
              <a:t>Follow-up questions</a:t>
            </a:r>
            <a:r>
              <a:rPr lang="en-US" sz="2000" b="1" dirty="0">
                <a:latin typeface="Avenir Next Condensed Demi Bold" panose="020B0506020202020204" pitchFamily="34" charset="0"/>
              </a:rPr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Why do members purchase multiple items?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Are they trying to hit a free shipping minimum? If so, could be potential incentive to increase sales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Is it more popular to offer cheap products or expensive products?</a:t>
            </a:r>
          </a:p>
        </p:txBody>
      </p:sp>
    </p:spTree>
    <p:extLst>
      <p:ext uri="{BB962C8B-B14F-4D97-AF65-F5344CB8AC3E}">
        <p14:creationId xmlns:p14="http://schemas.microsoft.com/office/powerpoint/2010/main" val="744241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0572B9E-DF20-E140-A1C8-69475B8E5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683" y="3743179"/>
            <a:ext cx="5047164" cy="31148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12FF70F-2A13-414D-BF00-08DF2068E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977" y="3497535"/>
            <a:ext cx="5353442" cy="33038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F7A021-7C61-0545-9D6E-83BD71F5ED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56" r="16294"/>
          <a:stretch/>
        </p:blipFill>
        <p:spPr>
          <a:xfrm>
            <a:off x="4324769" y="56627"/>
            <a:ext cx="3799792" cy="3534305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136E2EC-52CC-FF4D-9E96-FBC6127FE8EB}"/>
              </a:ext>
            </a:extLst>
          </p:cNvPr>
          <p:cNvCxnSpPr/>
          <p:nvPr/>
        </p:nvCxnSpPr>
        <p:spPr>
          <a:xfrm flipH="1">
            <a:off x="4945487" y="3078051"/>
            <a:ext cx="206062" cy="6651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05A52B4-6625-D44E-A82D-4DAEBCF72F98}"/>
              </a:ext>
            </a:extLst>
          </p:cNvPr>
          <p:cNvCxnSpPr>
            <a:cxnSpLocks/>
          </p:cNvCxnSpPr>
          <p:nvPr/>
        </p:nvCxnSpPr>
        <p:spPr>
          <a:xfrm>
            <a:off x="7866845" y="3078051"/>
            <a:ext cx="555938" cy="4761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2FE02BF1-96BA-AB4E-B7A8-356CE2375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3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A20C844-124C-E442-9F33-51DF5497011D}"/>
              </a:ext>
            </a:extLst>
          </p:cNvPr>
          <p:cNvSpPr txBox="1"/>
          <p:nvPr/>
        </p:nvSpPr>
        <p:spPr>
          <a:xfrm>
            <a:off x="245435" y="979432"/>
            <a:ext cx="391808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80-20 rule: “80% of sales come from 20% of products”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Less extreme  – 80% of sales come from 53% of 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Avenir Next Condensed Demi Bold" panose="020B0506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7382A7-34C5-8146-A5A6-017796596C12}"/>
              </a:ext>
            </a:extLst>
          </p:cNvPr>
          <p:cNvSpPr txBox="1"/>
          <p:nvPr/>
        </p:nvSpPr>
        <p:spPr>
          <a:xfrm>
            <a:off x="8806298" y="453143"/>
            <a:ext cx="2971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Top selling products are largely beauty and body 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Bottom selling products are miscellaneous categories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>
                <a:latin typeface="Avenir Next Condensed Demi Bold" panose="020B0506020202020204" pitchFamily="34" charset="0"/>
              </a:rPr>
              <a:t>Follow-up questions</a:t>
            </a:r>
            <a:r>
              <a:rPr lang="en-US" sz="2000" b="1" dirty="0">
                <a:latin typeface="Avenir Next Condensed Demi Bold" panose="020B0506020202020204" pitchFamily="34" charset="0"/>
              </a:rPr>
              <a:t>: What type of products are most popular?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276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7E8D7C-5936-3842-B055-620FD030C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97537-5B2E-D342-B276-40FD08F90C12}" type="slidenum">
              <a:rPr lang="en-US" smtClean="0"/>
              <a:t>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A98919-77E7-E849-BF2C-DE3ED63E2E31}"/>
              </a:ext>
            </a:extLst>
          </p:cNvPr>
          <p:cNvSpPr txBox="1"/>
          <p:nvPr/>
        </p:nvSpPr>
        <p:spPr>
          <a:xfrm>
            <a:off x="473529" y="1012371"/>
            <a:ext cx="47679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Categorize products based on frequency of words in product names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Names are short so categories are somewhat informative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Identified 8 categories for all 4140 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3 categories for 265 products appear in Flash Sale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venir Next Condensed Demi Bold" panose="020B0506020202020204" pitchFamily="34" charset="0"/>
              </a:rPr>
              <a:t>Body products tend to be the most popular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>
                <a:latin typeface="Avenir Next Condensed Demi Bold" panose="020B0506020202020204" pitchFamily="34" charset="0"/>
              </a:rPr>
              <a:t>Follow-up</a:t>
            </a:r>
            <a:r>
              <a:rPr lang="en-US" sz="2000" b="1" dirty="0">
                <a:latin typeface="Avenir Next Condensed Demi Bold" panose="020B0506020202020204" pitchFamily="34" charset="0"/>
              </a:rPr>
              <a:t>: More informative categories with more information, e.g. product description</a:t>
            </a:r>
            <a:endParaRPr lang="en-US" sz="2000" b="1" i="1" dirty="0">
              <a:latin typeface="Avenir Next Condensed Demi Bold" panose="020B0506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latin typeface="Avenir Next Condensed Demi Bold" panose="020B0506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latin typeface="Avenir Next Condensed Demi Bold" panose="020B0506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F39E3F-6DF0-2E45-AE6E-7E2066884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832" y="838698"/>
            <a:ext cx="5787536" cy="45461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E6C5CA-B3B9-754A-BE89-589DC6D75DEB}"/>
              </a:ext>
            </a:extLst>
          </p:cNvPr>
          <p:cNvSpPr txBox="1"/>
          <p:nvPr/>
        </p:nvSpPr>
        <p:spPr>
          <a:xfrm>
            <a:off x="6286500" y="549386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venir Next Condensed Demi Bold" panose="020B0506020202020204" pitchFamily="34" charset="0"/>
              </a:rPr>
              <a:t>Accessories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A617A5-AD51-EC45-AAA2-0F85CECB5BEB}"/>
              </a:ext>
            </a:extLst>
          </p:cNvPr>
          <p:cNvSpPr txBox="1"/>
          <p:nvPr/>
        </p:nvSpPr>
        <p:spPr>
          <a:xfrm>
            <a:off x="7922968" y="549386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venir Next Condensed Demi Bold" panose="020B0506020202020204" pitchFamily="34" charset="0"/>
              </a:rPr>
              <a:t>Body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7F4265-4568-6649-B0C0-26DAAC25BA46}"/>
              </a:ext>
            </a:extLst>
          </p:cNvPr>
          <p:cNvSpPr txBox="1"/>
          <p:nvPr/>
        </p:nvSpPr>
        <p:spPr>
          <a:xfrm>
            <a:off x="9675568" y="549386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venir Next Condensed Demi Bold" panose="020B0506020202020204" pitchFamily="34" charset="0"/>
              </a:rPr>
              <a:t>Beauty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C3CAD1E-39C5-E641-9F69-B69AF026E1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808109"/>
              </p:ext>
            </p:extLst>
          </p:nvPr>
        </p:nvGraphicFramePr>
        <p:xfrm>
          <a:off x="687632" y="4358626"/>
          <a:ext cx="4987498" cy="23628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9966">
                  <a:extLst>
                    <a:ext uri="{9D8B030D-6E8A-4147-A177-3AD203B41FA5}">
                      <a16:colId xmlns:a16="http://schemas.microsoft.com/office/drawing/2014/main" val="2970165879"/>
                    </a:ext>
                  </a:extLst>
                </a:gridCol>
                <a:gridCol w="3697532">
                  <a:extLst>
                    <a:ext uri="{9D8B030D-6E8A-4147-A177-3AD203B41FA5}">
                      <a16:colId xmlns:a16="http://schemas.microsoft.com/office/drawing/2014/main" val="2331850755"/>
                    </a:ext>
                  </a:extLst>
                </a:gridCol>
              </a:tblGrid>
              <a:tr h="446644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Avenir Next Condensed Demi Bold" panose="020B0506020202020204" pitchFamily="34" charset="0"/>
                        </a:rPr>
                        <a:t>Category</a:t>
                      </a:r>
                      <a:endParaRPr lang="en-US" b="1" i="0" dirty="0">
                        <a:solidFill>
                          <a:schemeClr val="tx1"/>
                        </a:solidFill>
                        <a:latin typeface="Avenir Next Condensed Demi Bold" panose="020B0506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Avenir Next Condensed Demi Bold" panose="020B0506020202020204" pitchFamily="34" charset="0"/>
                        </a:rPr>
                        <a:t>Top Representative Words</a:t>
                      </a:r>
                      <a:endParaRPr lang="en-US" b="1" i="0" dirty="0">
                        <a:solidFill>
                          <a:schemeClr val="tx1"/>
                        </a:solidFill>
                        <a:latin typeface="Avenir Next Condensed Demi Bol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5977140"/>
                  </a:ext>
                </a:extLst>
              </a:tr>
              <a:tr h="829481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Avenir Next Condensed Demi Bold" panose="020B0506020202020204" pitchFamily="34" charset="0"/>
                        </a:rPr>
                        <a:t>Accessories</a:t>
                      </a:r>
                      <a:endParaRPr lang="en-US" b="1" i="0" dirty="0">
                        <a:solidFill>
                          <a:schemeClr val="tx1"/>
                        </a:solidFill>
                        <a:latin typeface="Avenir Next Condensed Demi Bold" panose="020B0506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Avenir Next Condensed Demi Bold" panose="020B0506020202020204" pitchFamily="34" charset="0"/>
                        </a:rPr>
                        <a:t>Beanie, sunglasses, tote, blanket, bag, clutch, towel, candle, hat, throw</a:t>
                      </a:r>
                      <a:endParaRPr lang="en-US" b="1" i="0" dirty="0">
                        <a:solidFill>
                          <a:schemeClr val="tx1"/>
                        </a:solidFill>
                        <a:latin typeface="Avenir Next Condensed Demi Bol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999928"/>
                  </a:ext>
                </a:extLst>
              </a:tr>
              <a:tr h="446644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Avenir Next Condensed Demi Bold" panose="020B0506020202020204" pitchFamily="34" charset="0"/>
                        </a:rPr>
                        <a:t>Body</a:t>
                      </a:r>
                      <a:endParaRPr lang="en-US" b="1" i="0" dirty="0">
                        <a:solidFill>
                          <a:schemeClr val="tx1"/>
                        </a:solidFill>
                        <a:latin typeface="Avenir Next Condensed Demi Bold" panose="020B0506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Avenir Next Condensed Demi Bold" panose="020B0506020202020204" pitchFamily="34" charset="0"/>
                        </a:rPr>
                        <a:t>Body, mask, oil, lip, cream</a:t>
                      </a:r>
                      <a:endParaRPr lang="en-US" b="1" i="0" dirty="0">
                        <a:solidFill>
                          <a:schemeClr val="tx1"/>
                        </a:solidFill>
                        <a:latin typeface="Avenir Next Condensed Demi Bol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772285"/>
                  </a:ext>
                </a:extLst>
              </a:tr>
              <a:tr h="638062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Avenir Next Condensed Demi Bold" panose="020B0506020202020204" pitchFamily="34" charset="0"/>
                        </a:rPr>
                        <a:t>Beauty</a:t>
                      </a:r>
                      <a:endParaRPr lang="en-US" b="1" i="0" dirty="0">
                        <a:solidFill>
                          <a:schemeClr val="tx1"/>
                        </a:solidFill>
                        <a:latin typeface="Avenir Next Condensed Demi Bold" panose="020B0506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Avenir Next Condensed Demi Bold" panose="020B0506020202020204" pitchFamily="34" charset="0"/>
                        </a:rPr>
                        <a:t>Eye, contour, ISH, lip, stick, line, face, arch, shadow, brush</a:t>
                      </a:r>
                      <a:endParaRPr lang="en-US" b="1" i="0" dirty="0">
                        <a:solidFill>
                          <a:schemeClr val="tx1"/>
                        </a:solidFill>
                        <a:latin typeface="Avenir Next Condensed Demi Bol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1335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0241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1147</TotalTime>
  <Words>338</Words>
  <Application>Microsoft Macintosh PowerPoint</Application>
  <PresentationFormat>Widescreen</PresentationFormat>
  <Paragraphs>48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Avenir Next Condensed Demi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38</cp:revision>
  <dcterms:created xsi:type="dcterms:W3CDTF">2019-07-01T04:20:49Z</dcterms:created>
  <dcterms:modified xsi:type="dcterms:W3CDTF">2019-07-01T23:28:14Z</dcterms:modified>
</cp:coreProperties>
</file>

<file path=docProps/thumbnail.jpeg>
</file>